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80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83" r:id="rId19"/>
    <p:sldId id="272" r:id="rId20"/>
    <p:sldId id="273" r:id="rId21"/>
    <p:sldId id="274" r:id="rId22"/>
    <p:sldId id="275" r:id="rId23"/>
    <p:sldId id="276" r:id="rId24"/>
    <p:sldId id="277" r:id="rId25"/>
    <p:sldId id="281" r:id="rId26"/>
    <p:sldId id="278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557" autoAdjust="0"/>
  </p:normalViewPr>
  <p:slideViewPr>
    <p:cSldViewPr snapToGrid="0">
      <p:cViewPr varScale="1">
        <p:scale>
          <a:sx n="78" d="100"/>
          <a:sy n="78" d="100"/>
        </p:scale>
        <p:origin x="-114" y="-6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9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60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6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9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6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0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FF4F-CD86-4ADA-809D-ABEFE401EE74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FB4B-1394-4502-A1B9-F5656581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7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62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Мещёрский край в романе Анатолия Кима «Отец-лес»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44" y="1589088"/>
            <a:ext cx="11932356" cy="51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Архивные документы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0" y="1688623"/>
            <a:ext cx="3374480" cy="47377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07" y="1688623"/>
            <a:ext cx="3412217" cy="49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282223"/>
            <a:ext cx="11252200" cy="140846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Бывшие владения помещиков </a:t>
            </a:r>
            <a:r>
              <a:rPr lang="ru-RU" sz="4000" dirty="0" err="1" smtClean="0">
                <a:solidFill>
                  <a:srgbClr val="C00000"/>
                </a:solidFill>
              </a:rPr>
              <a:t>Гречиховых</a:t>
            </a:r>
            <a:r>
              <a:rPr lang="ru-RU" sz="4000" dirty="0" smtClean="0">
                <a:solidFill>
                  <a:srgbClr val="C00000"/>
                </a:solidFill>
              </a:rPr>
              <a:t> в деревне </a:t>
            </a:r>
            <a:r>
              <a:rPr lang="ru-RU" sz="4000" dirty="0" err="1" smtClean="0">
                <a:solidFill>
                  <a:srgbClr val="C00000"/>
                </a:solidFill>
              </a:rPr>
              <a:t>Миленино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D:\Ким\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6" y="1994460"/>
            <a:ext cx="6081888" cy="4722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382935" y="4526843"/>
            <a:ext cx="4651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З</a:t>
            </a:r>
            <a:r>
              <a:rPr lang="ru-RU" sz="2400" dirty="0" smtClean="0">
                <a:solidFill>
                  <a:srgbClr val="7030A0"/>
                </a:solidFill>
              </a:rPr>
              <a:t>десь находилось родовое имение </a:t>
            </a:r>
            <a:r>
              <a:rPr lang="ru-RU" sz="2400" dirty="0" err="1" smtClean="0">
                <a:solidFill>
                  <a:srgbClr val="7030A0"/>
                </a:solidFill>
              </a:rPr>
              <a:t>Гречиховых</a:t>
            </a:r>
            <a:r>
              <a:rPr lang="ru-RU" sz="2400" dirty="0" smtClean="0">
                <a:solidFill>
                  <a:srgbClr val="7030A0"/>
                </a:solidFill>
              </a:rPr>
              <a:t>, унаследованное Дмитрием Ивановичем. По сей день это место называется «Митин сад».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7" y="249591"/>
            <a:ext cx="10515600" cy="10102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Гречихов</a:t>
            </a:r>
            <a:r>
              <a:rPr lang="ru-RU" dirty="0" smtClean="0">
                <a:solidFill>
                  <a:srgbClr val="C00000"/>
                </a:solidFill>
              </a:rPr>
              <a:t> Николай – прототип Тураева Николая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D:\Ким\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7" y="1690688"/>
            <a:ext cx="5779913" cy="46762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592713" y="4785984"/>
            <a:ext cx="5373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Здесь, в лесу, на берегу реки </a:t>
            </a:r>
            <a:r>
              <a:rPr lang="ru-RU" sz="2400" dirty="0" err="1" smtClean="0">
                <a:solidFill>
                  <a:srgbClr val="7030A0"/>
                </a:solidFill>
              </a:rPr>
              <a:t>Курша</a:t>
            </a:r>
            <a:r>
              <a:rPr lang="ru-RU" sz="2400" dirty="0" smtClean="0">
                <a:solidFill>
                  <a:srgbClr val="7030A0"/>
                </a:solidFill>
              </a:rPr>
              <a:t> располагалась усадьба Николая </a:t>
            </a:r>
            <a:r>
              <a:rPr lang="ru-RU" sz="2400" dirty="0" err="1" smtClean="0">
                <a:solidFill>
                  <a:srgbClr val="7030A0"/>
                </a:solidFill>
              </a:rPr>
              <a:t>Гречихова</a:t>
            </a:r>
            <a:r>
              <a:rPr lang="ru-RU" sz="2400" dirty="0" smtClean="0">
                <a:solidFill>
                  <a:srgbClr val="7030A0"/>
                </a:solidFill>
              </a:rPr>
              <a:t>. До сих пор это место называют «Колин дом».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32" y="0"/>
            <a:ext cx="11853332" cy="238887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Елизавета </a:t>
            </a:r>
            <a:r>
              <a:rPr lang="ru-RU" sz="4000" dirty="0" err="1" smtClean="0">
                <a:solidFill>
                  <a:srgbClr val="C00000"/>
                </a:solidFill>
              </a:rPr>
              <a:t>Гречихова</a:t>
            </a:r>
            <a:r>
              <a:rPr lang="ru-RU" sz="4000" dirty="0" smtClean="0">
                <a:solidFill>
                  <a:srgbClr val="C00000"/>
                </a:solidFill>
              </a:rPr>
              <a:t> – прототип </a:t>
            </a:r>
            <a:r>
              <a:rPr lang="ru-RU" sz="4000" dirty="0" err="1" smtClean="0">
                <a:solidFill>
                  <a:srgbClr val="C00000"/>
                </a:solidFill>
              </a:rPr>
              <a:t>ЛидииТураевой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						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Ким\1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-784"/>
          <a:stretch/>
        </p:blipFill>
        <p:spPr bwMode="auto">
          <a:xfrm>
            <a:off x="424964" y="1701376"/>
            <a:ext cx="5879428" cy="4413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68723" y="4545673"/>
            <a:ext cx="537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Корякина Пелагея Ивановна,  уроженка д. </a:t>
            </a:r>
            <a:r>
              <a:rPr lang="ru-RU" sz="2400" dirty="0" err="1" smtClean="0">
                <a:solidFill>
                  <a:srgbClr val="7030A0"/>
                </a:solidFill>
              </a:rPr>
              <a:t>Уречное</a:t>
            </a:r>
            <a:r>
              <a:rPr lang="ru-RU" sz="2400" dirty="0" smtClean="0">
                <a:solidFill>
                  <a:srgbClr val="7030A0"/>
                </a:solidFill>
              </a:rPr>
              <a:t>, рассказывает о своём пребывании в усадьбе Елизаветы </a:t>
            </a:r>
            <a:r>
              <a:rPr lang="ru-RU" sz="2400" dirty="0" err="1" smtClean="0">
                <a:solidFill>
                  <a:srgbClr val="7030A0"/>
                </a:solidFill>
              </a:rPr>
              <a:t>Гречиховой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8723" y="1316215"/>
            <a:ext cx="544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+mj-lt"/>
              </a:rPr>
              <a:t>О Елизавете вспоминают:</a:t>
            </a:r>
            <a:endParaRPr lang="ru-RU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89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D:\Ким\1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b="450"/>
          <a:stretch/>
        </p:blipFill>
        <p:spPr bwMode="auto">
          <a:xfrm rot="5400000">
            <a:off x="498418" y="509114"/>
            <a:ext cx="4627850" cy="3948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Ким\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9415"/>
          <a:stretch/>
        </p:blipFill>
        <p:spPr bwMode="auto">
          <a:xfrm>
            <a:off x="5531556" y="410844"/>
            <a:ext cx="5362221" cy="4240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8623" y="5249333"/>
            <a:ext cx="4662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7030A0"/>
                </a:solidFill>
              </a:rPr>
              <a:t>Клиншова</a:t>
            </a:r>
            <a:r>
              <a:rPr lang="ru-RU" sz="2000" dirty="0">
                <a:solidFill>
                  <a:srgbClr val="7030A0"/>
                </a:solidFill>
              </a:rPr>
              <a:t> Юлия Сергеевна, уроженка </a:t>
            </a:r>
            <a:r>
              <a:rPr lang="ru-RU" sz="2000" dirty="0" err="1">
                <a:solidFill>
                  <a:srgbClr val="7030A0"/>
                </a:solidFill>
              </a:rPr>
              <a:t>д.Уречное</a:t>
            </a:r>
            <a:r>
              <a:rPr lang="ru-RU" sz="2000" dirty="0">
                <a:solidFill>
                  <a:srgbClr val="7030A0"/>
                </a:solidFill>
              </a:rPr>
              <a:t>, рассказывает, как ее бабушка работала у Лизы </a:t>
            </a:r>
            <a:r>
              <a:rPr lang="ru-RU" sz="2000" dirty="0" err="1">
                <a:solidFill>
                  <a:srgbClr val="7030A0"/>
                </a:solidFill>
              </a:rPr>
              <a:t>Гречиховой</a:t>
            </a:r>
            <a:r>
              <a:rPr lang="ru-RU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9601" y="5249333"/>
            <a:ext cx="520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 Первая слева Лобачёва Варвара </a:t>
            </a:r>
            <a:r>
              <a:rPr lang="ru-RU" sz="2000" dirty="0">
                <a:solidFill>
                  <a:srgbClr val="7030A0"/>
                </a:solidFill>
              </a:rPr>
              <a:t>Васильевна, уроженка </a:t>
            </a:r>
            <a:r>
              <a:rPr lang="ru-RU" sz="2000" dirty="0" err="1" smtClean="0">
                <a:solidFill>
                  <a:srgbClr val="7030A0"/>
                </a:solidFill>
              </a:rPr>
              <a:t>д.Гаврино</a:t>
            </a:r>
            <a:r>
              <a:rPr lang="ru-RU" sz="2000" dirty="0">
                <a:solidFill>
                  <a:srgbClr val="7030A0"/>
                </a:solidFill>
              </a:rPr>
              <a:t>, работавшая в имении Елизаветы </a:t>
            </a:r>
            <a:r>
              <a:rPr lang="ru-RU" sz="2000" dirty="0" err="1" smtClean="0">
                <a:solidFill>
                  <a:srgbClr val="7030A0"/>
                </a:solidFill>
              </a:rPr>
              <a:t>Гречиховой</a:t>
            </a:r>
            <a:r>
              <a:rPr lang="ru-RU" sz="2000" dirty="0">
                <a:solidFill>
                  <a:srgbClr val="7030A0"/>
                </a:solidFill>
              </a:rPr>
              <a:t>;</a:t>
            </a:r>
            <a:r>
              <a:rPr lang="ru-RU" sz="2000" dirty="0" smtClean="0">
                <a:solidFill>
                  <a:srgbClr val="7030A0"/>
                </a:solidFill>
              </a:rPr>
              <a:t>  1965г.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901745" y="1704327"/>
            <a:ext cx="778933" cy="778933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2450" y="136632"/>
            <a:ext cx="12620978" cy="12463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Дмитрий  </a:t>
            </a:r>
            <a:r>
              <a:rPr lang="ru-RU" dirty="0" err="1" smtClean="0">
                <a:solidFill>
                  <a:srgbClr val="C00000"/>
                </a:solidFill>
              </a:rPr>
              <a:t>Гречихов</a:t>
            </a:r>
            <a:r>
              <a:rPr lang="ru-RU" dirty="0" smtClean="0">
                <a:solidFill>
                  <a:srgbClr val="C00000"/>
                </a:solidFill>
              </a:rPr>
              <a:t> – прототип Андрея Тураева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Нина\Pictures\Дмитрий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36" y="1383031"/>
            <a:ext cx="4954551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439013" y="2361071"/>
            <a:ext cx="4684889" cy="38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25169" y="4663440"/>
            <a:ext cx="641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Владелец родового имения в деревне </a:t>
            </a:r>
            <a:r>
              <a:rPr lang="ru-RU" sz="2400" dirty="0" err="1" smtClean="0">
                <a:solidFill>
                  <a:srgbClr val="7030A0"/>
                </a:solidFill>
              </a:rPr>
              <a:t>Миленино</a:t>
            </a:r>
            <a:r>
              <a:rPr lang="ru-RU" sz="2400" dirty="0" smtClean="0">
                <a:solidFill>
                  <a:srgbClr val="7030A0"/>
                </a:solidFill>
              </a:rPr>
              <a:t>. Земский начальник </a:t>
            </a:r>
            <a:r>
              <a:rPr lang="ru-RU" sz="2400" dirty="0">
                <a:solidFill>
                  <a:srgbClr val="7030A0"/>
                </a:solidFill>
              </a:rPr>
              <a:t>Алексеевской, </a:t>
            </a:r>
            <a:r>
              <a:rPr lang="ru-RU" sz="2400" dirty="0" err="1">
                <a:solidFill>
                  <a:srgbClr val="7030A0"/>
                </a:solidFill>
              </a:rPr>
              <a:t>Колесниковской</a:t>
            </a:r>
            <a:r>
              <a:rPr lang="ru-RU" sz="2400" dirty="0">
                <a:solidFill>
                  <a:srgbClr val="7030A0"/>
                </a:solidFill>
              </a:rPr>
              <a:t> и </a:t>
            </a:r>
            <a:r>
              <a:rPr lang="ru-RU" sz="2400" dirty="0" err="1">
                <a:solidFill>
                  <a:srgbClr val="7030A0"/>
                </a:solidFill>
              </a:rPr>
              <a:t>Гавринской</a:t>
            </a:r>
            <a:r>
              <a:rPr lang="ru-RU" sz="2400" dirty="0">
                <a:solidFill>
                  <a:srgbClr val="7030A0"/>
                </a:solidFill>
              </a:rPr>
              <a:t> волостей.</a:t>
            </a:r>
          </a:p>
        </p:txBody>
      </p:sp>
    </p:spTree>
    <p:extLst>
      <p:ext uri="{BB962C8B-B14F-4D97-AF65-F5344CB8AC3E}">
        <p14:creationId xmlns:p14="http://schemas.microsoft.com/office/powerpoint/2010/main" val="18498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Потомки </a:t>
            </a:r>
            <a:r>
              <a:rPr lang="ru-RU" sz="4000" dirty="0" err="1" smtClean="0">
                <a:solidFill>
                  <a:srgbClr val="C00000"/>
                </a:solidFill>
              </a:rPr>
              <a:t>Гречихова</a:t>
            </a:r>
            <a:r>
              <a:rPr lang="ru-RU" sz="4000" dirty="0" smtClean="0">
                <a:solidFill>
                  <a:srgbClr val="C00000"/>
                </a:solidFill>
              </a:rPr>
              <a:t> Дмитрия на родине, 2014г.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G:\ФОТО Гречковых\На месте бывшего имения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1790"/>
            <a:ext cx="4422422" cy="348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ОТО Гречковых\20140502_1750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-383" r="18331"/>
          <a:stretch/>
        </p:blipFill>
        <p:spPr bwMode="auto">
          <a:xfrm>
            <a:off x="6096000" y="1815407"/>
            <a:ext cx="5083867" cy="3477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 flipH="1" flipV="1">
            <a:off x="1230489" y="3462023"/>
            <a:ext cx="181751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622053"/>
            <a:ext cx="457763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месте бывшего имения 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деревне </a:t>
            </a:r>
            <a:r>
              <a:rPr lang="ru-RU" sz="20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Миленино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5621965"/>
            <a:ext cx="503484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Потомки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Гречихова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Д.И. Вторая справа сидит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Гречихова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Юлия Юрьевна, внучка Дмитрия Ивановича.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107390" y="3008350"/>
            <a:ext cx="666002" cy="589873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 С Тураевыми тесно соприкасаются мои землячки с реальными именами и судьбами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Ким\1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-637" r="-4" b="-1"/>
          <a:stretch/>
        </p:blipFill>
        <p:spPr bwMode="auto">
          <a:xfrm>
            <a:off x="725897" y="2151487"/>
            <a:ext cx="5144911" cy="3872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0" y="4490098"/>
            <a:ext cx="5381978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Митрохина Валентина Никитична, уроженка </a:t>
            </a:r>
            <a:r>
              <a:rPr lang="ru-RU" sz="2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д.Колесниково</a:t>
            </a:r>
            <a:r>
              <a:rPr lang="ru-RU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рассказывает </a:t>
            </a:r>
            <a:r>
              <a:rPr lang="ru-RU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своей </a:t>
            </a:r>
            <a:r>
              <a:rPr lang="ru-RU" sz="24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родственнице Алёне </a:t>
            </a:r>
            <a:r>
              <a:rPr lang="ru-RU" sz="24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Швечковой</a:t>
            </a:r>
            <a:r>
              <a:rPr lang="ru-RU" sz="24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тётке по отцу.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696" y="2303813"/>
            <a:ext cx="10515600" cy="20425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Проблему войны и мира, насилия человека над человеком автор решает на образах Тураевых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696" y="6115792"/>
            <a:ext cx="10515600" cy="12487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1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66" y="91440"/>
            <a:ext cx="11684988" cy="18859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«Плен, где бы он ни был, - это адская атмосфера»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830" y="1874520"/>
            <a:ext cx="5143500" cy="4157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Обелиск у дороги к месту расположения лагеря военнопленных отделения №5 НКВД МВД СССР №454</a:t>
            </a:r>
          </a:p>
          <a:p>
            <a:pPr marL="0" indent="0">
              <a:buNone/>
            </a:pPr>
            <a:endParaRPr lang="ru-RU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Кордон Сиз около д. </a:t>
            </a:r>
            <a:r>
              <a:rPr lang="ru-RU" sz="2400" dirty="0" err="1" smtClean="0">
                <a:solidFill>
                  <a:srgbClr val="7030A0"/>
                </a:solidFill>
              </a:rPr>
              <a:t>Акулово</a:t>
            </a:r>
            <a:r>
              <a:rPr lang="ru-RU" sz="2400" dirty="0" smtClean="0">
                <a:solidFill>
                  <a:srgbClr val="7030A0"/>
                </a:solidFill>
              </a:rPr>
              <a:t>. 400 пленных румын, венгров и немцев работало на лесоповале, умирая от зимнего холода и систематического недоедания.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3705"/>
            <a:ext cx="5394960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3822" y="1614311"/>
            <a:ext cx="6265333" cy="1752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Анатолий Андреевич Ким – русский писатель, драматург, сценарист, художник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2" y="643466"/>
            <a:ext cx="4089022" cy="5446578"/>
          </a:xfrm>
        </p:spPr>
      </p:pic>
      <p:sp>
        <p:nvSpPr>
          <p:cNvPr id="5" name="TextBox 4"/>
          <p:cNvSpPr txBox="1"/>
          <p:nvPr/>
        </p:nvSpPr>
        <p:spPr>
          <a:xfrm>
            <a:off x="4357511" y="3984978"/>
            <a:ext cx="7834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«Русская </a:t>
            </a:r>
            <a:r>
              <a:rPr lang="ru-RU" sz="2400" dirty="0">
                <a:solidFill>
                  <a:srgbClr val="7030A0"/>
                </a:solidFill>
              </a:rPr>
              <a:t>деревня явила мне истинное сердце, и я навеки восхитился им и ужаснулся безмерно. Все умные книги, все русские философы и писатели, сам Лев Толстой или Достоевский – ничто и никто не открыли мне столько, сколько открыла жизнь в маленькой деревушке в лесной Рязанской глуши»</a:t>
            </a:r>
          </a:p>
          <a:p>
            <a:r>
              <a:rPr lang="ru-RU" sz="2400" dirty="0">
                <a:solidFill>
                  <a:srgbClr val="7030A0"/>
                </a:solidFill>
              </a:rPr>
              <a:t>					</a:t>
            </a:r>
            <a:r>
              <a:rPr lang="ru-RU" sz="2400" dirty="0" smtClean="0">
                <a:solidFill>
                  <a:srgbClr val="7030A0"/>
                </a:solidFill>
              </a:rPr>
              <a:t>/</a:t>
            </a:r>
            <a:r>
              <a:rPr lang="ru-RU" sz="2400" dirty="0" err="1">
                <a:solidFill>
                  <a:srgbClr val="7030A0"/>
                </a:solidFill>
              </a:rPr>
              <a:t>А.Ким</a:t>
            </a:r>
            <a:r>
              <a:rPr lang="ru-RU" sz="2400" dirty="0">
                <a:solidFill>
                  <a:srgbClr val="7030A0"/>
                </a:solidFill>
              </a:rPr>
              <a:t>/    </a:t>
            </a:r>
          </a:p>
        </p:txBody>
      </p:sp>
    </p:spTree>
    <p:extLst>
      <p:ext uri="{BB962C8B-B14F-4D97-AF65-F5344CB8AC3E}">
        <p14:creationId xmlns:p14="http://schemas.microsoft.com/office/powerpoint/2010/main" val="30889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670" y="27746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 жизни военнопленных вспоминают: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6" descr="D:\Ким\2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687" r="2749"/>
          <a:stretch/>
        </p:blipFill>
        <p:spPr bwMode="auto">
          <a:xfrm>
            <a:off x="931975" y="1278410"/>
            <a:ext cx="4815681" cy="4098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Ким\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 t="6799"/>
          <a:stretch/>
        </p:blipFill>
        <p:spPr bwMode="auto">
          <a:xfrm>
            <a:off x="6512783" y="1278410"/>
            <a:ext cx="4733150" cy="4098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82565" y="5376648"/>
            <a:ext cx="435483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Копейкина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Мария Ивановна, уроженка д.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Акулово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вспоминает тех, кто работал на кордоне Сиз с военнопленными.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23043" y="5376648"/>
            <a:ext cx="5189220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Федосеева Анна Алексеевна, уроженка д.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Акулово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рассказывает о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Клиншовой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Марии </a:t>
            </a:r>
            <a:r>
              <a:rPr lang="ru-RU" sz="20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Мартыновне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работавшей поваром в лагере для военнопленных.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107" y="610040"/>
            <a:ext cx="11128022" cy="131815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Уткин Владимир </a:t>
            </a:r>
            <a:r>
              <a:rPr lang="ru-RU" sz="3600" dirty="0" err="1" smtClean="0">
                <a:solidFill>
                  <a:srgbClr val="C00000"/>
                </a:solidFill>
              </a:rPr>
              <a:t>Фёдорович,наш</a:t>
            </a:r>
            <a:r>
              <a:rPr lang="ru-RU" sz="3600" dirty="0" smtClean="0">
                <a:solidFill>
                  <a:srgbClr val="C00000"/>
                </a:solidFill>
              </a:rPr>
              <a:t> близкий земляк, уроженец деревни </a:t>
            </a:r>
            <a:r>
              <a:rPr lang="ru-RU" sz="3600" dirty="0" err="1" smtClean="0">
                <a:solidFill>
                  <a:srgbClr val="C00000"/>
                </a:solidFill>
              </a:rPr>
              <a:t>Забелино</a:t>
            </a:r>
            <a:r>
              <a:rPr lang="ru-RU" sz="3600" dirty="0" smtClean="0">
                <a:solidFill>
                  <a:srgbClr val="C00000"/>
                </a:solidFill>
              </a:rPr>
              <a:t> – прототип Глеба Тураева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3645" y="4597752"/>
            <a:ext cx="7089421" cy="1604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Академик, доктор технических наук, генеральный конструктор ракетной и военной техники, дважды Герой социалистического труда, Лауреат Ленинской и Государственной премии СССР. Работал вместе с Королёвым Сергеем Павловичем.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D:\Ким\2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r="-82" b="191"/>
          <a:stretch/>
        </p:blipFill>
        <p:spPr bwMode="auto">
          <a:xfrm>
            <a:off x="743549" y="2309636"/>
            <a:ext cx="3141345" cy="389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08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60531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Трагическая судьба колхоза «Новый путь»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99772" y="5993485"/>
            <a:ext cx="4459249" cy="7121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7030A0"/>
                </a:solidFill>
              </a:rPr>
              <a:t>Гуд – место бывшего имения помещицы </a:t>
            </a:r>
            <a:r>
              <a:rPr lang="ru-RU" sz="2000" dirty="0" err="1">
                <a:solidFill>
                  <a:srgbClr val="7030A0"/>
                </a:solidFill>
              </a:rPr>
              <a:t>Баташовой</a:t>
            </a:r>
            <a:r>
              <a:rPr lang="ru-RU" sz="2000" dirty="0">
                <a:solidFill>
                  <a:srgbClr val="7030A0"/>
                </a:solidFill>
              </a:rPr>
              <a:t> Зинаиды. </a:t>
            </a:r>
          </a:p>
          <a:p>
            <a:endParaRPr lang="ru-RU" dirty="0"/>
          </a:p>
        </p:txBody>
      </p:sp>
      <p:pic>
        <p:nvPicPr>
          <p:cNvPr id="12" name="Рисунок 11" descr="D:\Ким\26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3" y="1386524"/>
            <a:ext cx="3659329" cy="43854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6412089" y="5936126"/>
            <a:ext cx="3954185" cy="75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Баташова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Зинаида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владевшая заводом в 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Гусю-Железном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D:\Ким\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8" y="1296213"/>
            <a:ext cx="3432446" cy="4475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0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История колхоза подлинная.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733" y="5384268"/>
            <a:ext cx="4428455" cy="1197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В </a:t>
            </a:r>
            <a:r>
              <a:rPr lang="ru-RU" sz="2000" dirty="0">
                <a:solidFill>
                  <a:srgbClr val="7030A0"/>
                </a:solidFill>
              </a:rPr>
              <a:t>центре Василий Семенович Федин</a:t>
            </a:r>
            <a:r>
              <a:rPr lang="ru-RU" sz="2000" dirty="0" smtClean="0">
                <a:solidFill>
                  <a:srgbClr val="7030A0"/>
                </a:solidFill>
              </a:rPr>
              <a:t>, отец Николая Васильевича, </a:t>
            </a:r>
            <a:r>
              <a:rPr lang="ru-RU" sz="2000" dirty="0">
                <a:solidFill>
                  <a:srgbClr val="7030A0"/>
                </a:solidFill>
              </a:rPr>
              <a:t>председатель колхоза «Новый путь» (после войны).</a:t>
            </a:r>
          </a:p>
        </p:txBody>
      </p:sp>
      <p:pic>
        <p:nvPicPr>
          <p:cNvPr id="4" name="Рисунок 3" descr="D:\Ким\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" r="24020" b="-1"/>
          <a:stretch/>
        </p:blipFill>
        <p:spPr bwMode="auto">
          <a:xfrm>
            <a:off x="575733" y="1859490"/>
            <a:ext cx="4476821" cy="3344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21778" y="5384268"/>
            <a:ext cx="536169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Молодежь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колхоза 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«Новый путь». В центре стоит Федин Николай </a:t>
            </a:r>
            <a:r>
              <a:rPr lang="ru-RU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Васильевич.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Ким\сканирование001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99" r="12599"/>
          <a:stretch/>
        </p:blipFill>
        <p:spPr bwMode="auto">
          <a:xfrm>
            <a:off x="5751953" y="1836912"/>
            <a:ext cx="5361694" cy="33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2311787" y="2132011"/>
            <a:ext cx="1004712" cy="936978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029844" y="2328610"/>
            <a:ext cx="805912" cy="805912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255"/>
            <a:ext cx="10502735" cy="152443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Мещёрская природа неотделима от человека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54" y="1404299"/>
            <a:ext cx="3831672" cy="25544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86" y="1393955"/>
            <a:ext cx="4379523" cy="2674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54" y="4025910"/>
            <a:ext cx="3831672" cy="2777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87" y="4105199"/>
            <a:ext cx="4379523" cy="2692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54" y="1185198"/>
            <a:ext cx="9441655" cy="56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77" y="-105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Мещёрский лес </a:t>
            </a:r>
            <a:r>
              <a:rPr lang="ru-RU" dirty="0" smtClean="0">
                <a:solidFill>
                  <a:srgbClr val="C00000"/>
                </a:solidFill>
              </a:rPr>
              <a:t>-  </a:t>
            </a:r>
            <a:r>
              <a:rPr lang="ru-RU" sz="4000" dirty="0">
                <a:solidFill>
                  <a:srgbClr val="C00000"/>
                </a:solidFill>
              </a:rPr>
              <a:t>исполинское существо, мифологический образ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6" y="1315010"/>
            <a:ext cx="10680833" cy="4447864"/>
          </a:xfrm>
        </p:spPr>
      </p:pic>
      <p:sp>
        <p:nvSpPr>
          <p:cNvPr id="3" name="Прямоугольник 2"/>
          <p:cNvSpPr/>
          <p:nvPr/>
        </p:nvSpPr>
        <p:spPr>
          <a:xfrm>
            <a:off x="759177" y="5824549"/>
            <a:ext cx="990017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Отец-лес – мещёрский лес со своей лесной философией, суть которой в любви и согласии.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156" y="2661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		</a:t>
            </a:r>
            <a:r>
              <a:rPr lang="ru-RU" sz="4000" dirty="0" smtClean="0">
                <a:solidFill>
                  <a:srgbClr val="C00000"/>
                </a:solidFill>
              </a:rPr>
              <a:t>Заключение.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4555" y="2990585"/>
            <a:ext cx="7030156" cy="5781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Роман «Отец-лес» – это огромное художественное полотно</a:t>
            </a:r>
            <a:r>
              <a:rPr lang="ru-RU" sz="2400" smtClean="0">
                <a:solidFill>
                  <a:srgbClr val="7030A0"/>
                </a:solidFill>
              </a:rPr>
              <a:t>, которое автор </a:t>
            </a:r>
            <a:r>
              <a:rPr lang="ru-RU" sz="2400" dirty="0" smtClean="0">
                <a:solidFill>
                  <a:srgbClr val="7030A0"/>
                </a:solidFill>
              </a:rPr>
              <a:t>ткёт из судеб моих земляков тех, кто остался в истории, и тех, кто живёт по сей день, выражая свою главную мысль, что вселенское единство, мир и согласие способны помочь человечеству жить без войн и другого рода насилия.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«У каждого писателя есть главная книга. У народа – большие книги. Роман «Отец-лес» станет одной из них»,-пишет Симон Соловейчик.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3" y="1422399"/>
            <a:ext cx="3106266" cy="46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9177" y="-105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Вновь в школе Анатолий Ким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WIN764\Users\Игорь\Desktop\Отправить\DSCN4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7" y="1645857"/>
            <a:ext cx="4968000" cy="372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IN764\Users\Игорь\Desktop\Отправить\DSCN4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95" y="1645856"/>
            <a:ext cx="4968000" cy="372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6459" y="5653515"/>
            <a:ext cx="3407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Анатолий Андреевич Ким среди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учащихся 10-го класса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7673" y="5662289"/>
            <a:ext cx="478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Анатолий Андреевич Ким вручает Зайцевой Д.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свою книгу в подарок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9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043" y="398992"/>
            <a:ext cx="10676467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Мещёра</a:t>
            </a:r>
            <a:r>
              <a:rPr lang="ru-RU" dirty="0" smtClean="0">
                <a:solidFill>
                  <a:srgbClr val="C00000"/>
                </a:solidFill>
              </a:rPr>
              <a:t> – вторая родина Анатолия Кима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Ким\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78" y="1181121"/>
            <a:ext cx="4012020" cy="442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Ким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22" y="1364753"/>
            <a:ext cx="4805011" cy="43236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90599" y="5877299"/>
            <a:ext cx="4744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1976 г. Таким </a:t>
            </a:r>
            <a:r>
              <a:rPr lang="ru-RU" sz="2400" dirty="0" smtClean="0">
                <a:solidFill>
                  <a:srgbClr val="7030A0"/>
                </a:solidFill>
              </a:rPr>
              <a:t>Анатолий Андреевич приехал в деревню </a:t>
            </a:r>
            <a:r>
              <a:rPr lang="ru-RU" sz="2400" dirty="0" err="1" smtClean="0">
                <a:solidFill>
                  <a:srgbClr val="7030A0"/>
                </a:solidFill>
              </a:rPr>
              <a:t>Немятово</a:t>
            </a:r>
            <a:r>
              <a:rPr lang="ru-RU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6622" y="5877299"/>
            <a:ext cx="557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Домик Кима в </a:t>
            </a:r>
            <a:r>
              <a:rPr lang="ru-RU" sz="2400" dirty="0" err="1" smtClean="0">
                <a:solidFill>
                  <a:srgbClr val="7030A0"/>
                </a:solidFill>
              </a:rPr>
              <a:t>Немятово</a:t>
            </a:r>
            <a:r>
              <a:rPr lang="ru-RU" sz="2400" dirty="0" smtClean="0">
                <a:solidFill>
                  <a:srgbClr val="7030A0"/>
                </a:solidFill>
              </a:rPr>
              <a:t>, где он прожил 15 лет и состоялся как писатель. 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422" y="365125"/>
            <a:ext cx="10868378" cy="13733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Ким среди учащихся </a:t>
            </a:r>
            <a:r>
              <a:rPr lang="ru-RU" dirty="0" err="1" smtClean="0">
                <a:solidFill>
                  <a:srgbClr val="C00000"/>
                </a:solidFill>
              </a:rPr>
              <a:t>Колесниковской</a:t>
            </a:r>
            <a:r>
              <a:rPr lang="ru-RU" dirty="0" smtClean="0">
                <a:solidFill>
                  <a:srgbClr val="C00000"/>
                </a:solidFill>
              </a:rPr>
              <a:t> школы, 1981г.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3" y="1660071"/>
            <a:ext cx="6637867" cy="4951940"/>
          </a:xfrm>
        </p:spPr>
      </p:pic>
    </p:spTree>
    <p:extLst>
      <p:ext uri="{BB962C8B-B14F-4D97-AF65-F5344CB8AC3E}">
        <p14:creationId xmlns:p14="http://schemas.microsoft.com/office/powerpoint/2010/main" val="25112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845" y="255760"/>
            <a:ext cx="10507133" cy="92956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Дом Кима на берегу </a:t>
            </a:r>
            <a:r>
              <a:rPr lang="ru-RU" dirty="0" err="1" smtClean="0">
                <a:solidFill>
                  <a:srgbClr val="C00000"/>
                </a:solidFill>
              </a:rPr>
              <a:t>Гавринского</a:t>
            </a:r>
            <a:r>
              <a:rPr lang="ru-RU" dirty="0" smtClean="0">
                <a:solidFill>
                  <a:srgbClr val="C00000"/>
                </a:solidFill>
              </a:rPr>
              <a:t> озера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Ким\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89" y="1546577"/>
            <a:ext cx="6502400" cy="39849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12711" y="5757335"/>
            <a:ext cx="856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Анатолий Андреевич с семьей Николая Васильевича Федина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Петров день. 2001год.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2800" y="1485424"/>
            <a:ext cx="5778218" cy="6798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Интервью у друга Кима – Николая Федина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2210" y="4884382"/>
            <a:ext cx="576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Николай  Васильевич Федин рассказывает о приезде Кима в </a:t>
            </a:r>
            <a:r>
              <a:rPr lang="ru-RU" sz="2400" dirty="0" err="1" smtClean="0">
                <a:solidFill>
                  <a:srgbClr val="7030A0"/>
                </a:solidFill>
              </a:rPr>
              <a:t>Мещёру</a:t>
            </a:r>
            <a:r>
              <a:rPr lang="ru-RU" sz="2400" dirty="0" smtClean="0">
                <a:solidFill>
                  <a:srgbClr val="7030A0"/>
                </a:solidFill>
              </a:rPr>
              <a:t>, их дружбе, его творчестве в деревне </a:t>
            </a:r>
            <a:r>
              <a:rPr lang="ru-RU" sz="2400" dirty="0" err="1" smtClean="0">
                <a:solidFill>
                  <a:srgbClr val="7030A0"/>
                </a:solidFill>
              </a:rPr>
              <a:t>Немятово</a:t>
            </a:r>
            <a:r>
              <a:rPr lang="ru-RU" sz="2400" dirty="0" smtClean="0">
                <a:solidFill>
                  <a:srgbClr val="7030A0"/>
                </a:solidFill>
              </a:rPr>
              <a:t>.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8"/>
          <a:stretch/>
        </p:blipFill>
        <p:spPr>
          <a:xfrm>
            <a:off x="157011" y="1485424"/>
            <a:ext cx="5091864" cy="4675133"/>
          </a:xfrm>
        </p:spPr>
      </p:pic>
    </p:spTree>
    <p:extLst>
      <p:ext uri="{BB962C8B-B14F-4D97-AF65-F5344CB8AC3E}">
        <p14:creationId xmlns:p14="http://schemas.microsoft.com/office/powerpoint/2010/main" val="13764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16090"/>
            <a:ext cx="10515600" cy="490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1" y="365126"/>
            <a:ext cx="11051822" cy="6191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Цель работы</a:t>
            </a:r>
            <a:r>
              <a:rPr lang="ru-RU" dirty="0"/>
              <a:t>: </a:t>
            </a:r>
            <a:r>
              <a:rPr lang="ru-RU" sz="2400" dirty="0"/>
              <a:t>попытка показать, как автор на истории Мещёрского края и судьбах моих земляков, решает проблемы, поднятые в романе «Отец-лес</a:t>
            </a:r>
            <a:r>
              <a:rPr lang="ru-RU" sz="2400" dirty="0" smtClean="0"/>
              <a:t>».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Задачи</a:t>
            </a:r>
            <a:r>
              <a:rPr lang="ru-RU" i="1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sz="2400" dirty="0"/>
              <a:t>1. По тексту романа отследить, как в его художественной структуре    отразилась история края, судьбы людей и природа моей </a:t>
            </a:r>
            <a:r>
              <a:rPr lang="ru-RU" sz="2400" dirty="0" err="1"/>
              <a:t>Мещёры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r>
              <a:rPr lang="ru-RU" sz="2400" dirty="0"/>
              <a:t>2. Изустно собрать материал о жителях окрестных деревень, ставших прототипами или реально изображенных на страницах романа.</a:t>
            </a:r>
          </a:p>
          <a:p>
            <a:pPr marL="0" indent="0">
              <a:buNone/>
            </a:pPr>
            <a:r>
              <a:rPr lang="ru-RU" sz="2400" dirty="0"/>
              <a:t>3. Отследить, какие природные объекты нашей местности нашли отражение в произведении и как подаются писателем.</a:t>
            </a:r>
          </a:p>
          <a:p>
            <a:pPr marL="0" indent="0">
              <a:buNone/>
            </a:pPr>
            <a:r>
              <a:rPr lang="ru-RU" sz="2400" dirty="0"/>
              <a:t>4. Собрать материал о Киме, авторе романа, как из литературы, так и изустно.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2534" y="5238045"/>
            <a:ext cx="1064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ea typeface="Calibri" panose="020F0502020204030204" pitchFamily="34" charset="0"/>
              </a:rPr>
              <a:t>Новизна</a:t>
            </a:r>
            <a:r>
              <a:rPr lang="ru-RU" sz="2800" dirty="0">
                <a:ea typeface="Calibri" panose="020F0502020204030204" pitchFamily="34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моей работы в том, что ее тема нигде не исследовалась. Лишь Федин, друг Кима, краевед, делал на это общие ссылки.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47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914" y="1749778"/>
            <a:ext cx="7215152" cy="23551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Роман Кима – история Мещёрского края.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inara БукРивер - читайте бумажные книги бесплатно. Поменять, подарить или получить в подарок книгу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80" y="1223010"/>
            <a:ext cx="3951960" cy="536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34756" y="4554063"/>
            <a:ext cx="55304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Роман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«Отец-лес» - </a:t>
            </a:r>
            <a:r>
              <a:rPr lang="ru-RU" sz="3200" dirty="0" smtClean="0">
                <a:solidFill>
                  <a:srgbClr val="7030A0"/>
                </a:solidFill>
              </a:rPr>
              <a:t>рассказ о </a:t>
            </a:r>
            <a:r>
              <a:rPr lang="ru-RU" sz="3200" dirty="0">
                <a:solidFill>
                  <a:srgbClr val="7030A0"/>
                </a:solidFill>
              </a:rPr>
              <a:t>жизни трёх поколений </a:t>
            </a:r>
            <a:r>
              <a:rPr lang="ru-RU" sz="3200" dirty="0" smtClean="0">
                <a:solidFill>
                  <a:srgbClr val="7030A0"/>
                </a:solidFill>
              </a:rPr>
              <a:t>старинного дворянского </a:t>
            </a:r>
            <a:r>
              <a:rPr lang="ru-RU" sz="3200" dirty="0">
                <a:solidFill>
                  <a:srgbClr val="7030A0"/>
                </a:solidFill>
              </a:rPr>
              <a:t>рода </a:t>
            </a:r>
            <a:r>
              <a:rPr lang="ru-RU" sz="3200" dirty="0" smtClean="0">
                <a:solidFill>
                  <a:srgbClr val="7030A0"/>
                </a:solidFill>
              </a:rPr>
              <a:t>Тураевых: деда, сына и внука</a:t>
            </a: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34" y="180623"/>
            <a:ext cx="10747022" cy="12643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Об истории создания романа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D:\Ким\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1625599"/>
            <a:ext cx="5034844" cy="43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91201" y="3807248"/>
            <a:ext cx="6167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Николай Васильевич Федин </a:t>
            </a:r>
            <a:r>
              <a:rPr lang="ru-RU" sz="2400" dirty="0">
                <a:solidFill>
                  <a:srgbClr val="7030A0"/>
                </a:solidFill>
              </a:rPr>
              <a:t>рассказал, что они с Кимом исходили все заповедные места округи, беседовали со старожилами, а потом это всё </a:t>
            </a:r>
            <a:r>
              <a:rPr lang="ru-RU" sz="2400" dirty="0" smtClean="0">
                <a:solidFill>
                  <a:srgbClr val="7030A0"/>
                </a:solidFill>
              </a:rPr>
              <a:t>нашло отражение </a:t>
            </a:r>
            <a:r>
              <a:rPr lang="ru-RU" sz="2400" dirty="0">
                <a:solidFill>
                  <a:srgbClr val="7030A0"/>
                </a:solidFill>
              </a:rPr>
              <a:t>в романе. 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 smtClean="0">
                <a:solidFill>
                  <a:srgbClr val="7030A0"/>
                </a:solidFill>
              </a:rPr>
              <a:t>В </a:t>
            </a:r>
            <a:r>
              <a:rPr lang="ru-RU" sz="2400" dirty="0">
                <a:solidFill>
                  <a:srgbClr val="7030A0"/>
                </a:solidFill>
              </a:rPr>
              <a:t>образе рода Тураевых усматривается</a:t>
            </a:r>
          </a:p>
          <a:p>
            <a:r>
              <a:rPr lang="ru-RU" sz="2400" dirty="0">
                <a:solidFill>
                  <a:srgbClr val="7030A0"/>
                </a:solidFill>
              </a:rPr>
              <a:t>семья наших помещиков </a:t>
            </a:r>
            <a:r>
              <a:rPr lang="ru-RU" sz="2400" dirty="0" err="1">
                <a:solidFill>
                  <a:srgbClr val="7030A0"/>
                </a:solidFill>
              </a:rPr>
              <a:t>Гречиховых</a:t>
            </a:r>
            <a:r>
              <a:rPr lang="ru-RU" sz="2400" dirty="0">
                <a:solidFill>
                  <a:srgbClr val="7030A0"/>
                </a:solidFill>
              </a:rPr>
              <a:t>.</a:t>
            </a:r>
          </a:p>
          <a:p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</TotalTime>
  <Words>919</Words>
  <Application>Microsoft Office PowerPoint</Application>
  <PresentationFormat>Произвольный</PresentationFormat>
  <Paragraphs>72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Мещёрский край в романе Анатолия Кима «Отец-лес»</vt:lpstr>
      <vt:lpstr>Анатолий Андреевич Ким – русский писатель, драматург, сценарист, художник</vt:lpstr>
      <vt:lpstr>Мещёра – вторая родина Анатолия Кима</vt:lpstr>
      <vt:lpstr>Ким среди учащихся Колесниковской школы, 1981г.</vt:lpstr>
      <vt:lpstr>Дом Кима на берегу Гавринского озера</vt:lpstr>
      <vt:lpstr>Интервью у друга Кима – Николая Федина</vt:lpstr>
      <vt:lpstr>Презентация PowerPoint</vt:lpstr>
      <vt:lpstr>Роман Кима – история Мещёрского края.</vt:lpstr>
      <vt:lpstr>Об истории создания романа</vt:lpstr>
      <vt:lpstr>Архивные документы</vt:lpstr>
      <vt:lpstr>Бывшие владения помещиков Гречиховых в деревне Миленино</vt:lpstr>
      <vt:lpstr>Гречихов Николай – прототип Тураева Николая</vt:lpstr>
      <vt:lpstr>Елизавета Гречихова – прототип ЛидииТураевой.        </vt:lpstr>
      <vt:lpstr>Презентация PowerPoint</vt:lpstr>
      <vt:lpstr>Дмитрий  Гречихов – прототип Андрея Тураева </vt:lpstr>
      <vt:lpstr>Потомки Гречихова Дмитрия на родине, 2014г.</vt:lpstr>
      <vt:lpstr> С Тураевыми тесно соприкасаются мои землячки с реальными именами и судьбами</vt:lpstr>
      <vt:lpstr>Проблему войны и мира, насилия человека над человеком автор решает на образах Тураевых</vt:lpstr>
      <vt:lpstr>«Плен, где бы он ни был, - это адская атмосфера»</vt:lpstr>
      <vt:lpstr>О жизни военнопленных вспоминают:</vt:lpstr>
      <vt:lpstr>Уткин Владимир Фёдорович,наш близкий земляк, уроженец деревни Забелино – прототип Глеба Тураева</vt:lpstr>
      <vt:lpstr>Трагическая судьба колхоза «Новый путь»</vt:lpstr>
      <vt:lpstr>История колхоза подлинная.</vt:lpstr>
      <vt:lpstr>Мещёрская природа неотделима от человека</vt:lpstr>
      <vt:lpstr>Мещёрский лес -  исполинское существо, мифологический образ</vt:lpstr>
      <vt:lpstr>  Заключение.</vt:lpstr>
      <vt:lpstr>Вновь в школе Анатолий Ким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Мещёрский край в романе Анатолия Кима «Отец-лес»</dc:title>
  <dc:creator>Нина</dc:creator>
  <cp:lastModifiedBy>Колобаев Игорь Сергеевич</cp:lastModifiedBy>
  <cp:revision>91</cp:revision>
  <dcterms:created xsi:type="dcterms:W3CDTF">2015-03-02T12:22:27Z</dcterms:created>
  <dcterms:modified xsi:type="dcterms:W3CDTF">2015-10-23T11:14:12Z</dcterms:modified>
</cp:coreProperties>
</file>