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5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58888" y="1341438"/>
            <a:ext cx="6480175" cy="2827337"/>
            <a:chOff x="793" y="482"/>
            <a:chExt cx="4082" cy="1781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8196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8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9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1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 rot="-23897410">
                <a:off x="2076" y="1838"/>
                <a:ext cx="6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130</a:t>
                </a:r>
                <a:r>
                  <a:rPr lang="ru-RU" sz="2800" b="1" baseline="30000"/>
                  <a:t>0</a:t>
                </a:r>
                <a:endParaRPr lang="ru-RU" sz="2800" b="1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061" y="206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?</a:t>
                </a:r>
              </a:p>
            </p:txBody>
          </p:sp>
        </p:grpSp>
        <p:sp>
          <p:nvSpPr>
            <p:cNvPr id="820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820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20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82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763713" y="4365625"/>
            <a:ext cx="54006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Решение: </a:t>
            </a:r>
            <a:r>
              <a:rPr lang="en-US" sz="2800" b="1" dirty="0"/>
              <a:t>&lt;DCB </a:t>
            </a:r>
            <a:r>
              <a:rPr lang="ru-RU" sz="2800" b="1" dirty="0" smtClean="0"/>
              <a:t>+</a:t>
            </a:r>
            <a:r>
              <a:rPr lang="en-US" sz="2800" b="1" dirty="0" smtClean="0"/>
              <a:t> </a:t>
            </a:r>
            <a:r>
              <a:rPr lang="en-US" sz="2800" b="1" dirty="0"/>
              <a:t>&lt;</a:t>
            </a:r>
            <a:r>
              <a:rPr lang="en-US" sz="2800" b="1" dirty="0" smtClean="0"/>
              <a:t>ACD</a:t>
            </a:r>
            <a:r>
              <a:rPr lang="ru-RU" sz="2800" b="1" dirty="0" smtClean="0"/>
              <a:t>=180</a:t>
            </a:r>
            <a:r>
              <a:rPr lang="ru-RU" sz="2800" b="1" baseline="30000" dirty="0" smtClean="0"/>
              <a:t>0</a:t>
            </a:r>
            <a:endParaRPr lang="ru-RU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/>
              <a:t>                 </a:t>
            </a:r>
            <a:r>
              <a:rPr lang="ru-RU" sz="2800" b="1" dirty="0" smtClean="0"/>
              <a:t>       </a:t>
            </a:r>
            <a:r>
              <a:rPr lang="en-US" sz="2800" b="1" dirty="0" smtClean="0"/>
              <a:t>&lt;</a:t>
            </a:r>
            <a:r>
              <a:rPr lang="en-US" sz="2800" b="1" dirty="0"/>
              <a:t>DCB = 180</a:t>
            </a:r>
            <a:r>
              <a:rPr lang="en-US" sz="2800" b="1" baseline="30000" dirty="0"/>
              <a:t>0</a:t>
            </a:r>
            <a:r>
              <a:rPr lang="en-US" sz="2800" b="1" dirty="0"/>
              <a:t> – 130</a:t>
            </a:r>
            <a:r>
              <a:rPr lang="en-US" sz="2800" b="1" baseline="30000" dirty="0"/>
              <a:t>0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                 &lt;DCB = 50</a:t>
            </a:r>
            <a:r>
              <a:rPr lang="en-US" sz="2800" b="1" baseline="30000" dirty="0"/>
              <a:t>0</a:t>
            </a:r>
            <a:r>
              <a:rPr lang="en-US" b="1" dirty="0"/>
              <a:t>                 </a:t>
            </a:r>
            <a:endParaRPr lang="ru-RU" b="1" dirty="0"/>
          </a:p>
        </p:txBody>
      </p:sp>
      <p:pic>
        <p:nvPicPr>
          <p:cNvPr id="8212" name="Picture 20" descr="BD21298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6092825"/>
            <a:ext cx="425450" cy="425450"/>
          </a:xfrm>
          <a:prstGeom prst="rect">
            <a:avLst/>
          </a:prstGeom>
          <a:noFill/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00113" y="620713"/>
            <a:ext cx="554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Решите задачу по чертежу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59632" y="1340768"/>
            <a:ext cx="6480175" cy="2827337"/>
            <a:chOff x="793" y="482"/>
            <a:chExt cx="4082" cy="1781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 rot="-23897410">
                <a:off x="2076" y="1838"/>
                <a:ext cx="6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130</a:t>
                </a:r>
                <a:r>
                  <a:rPr lang="ru-RU" sz="2800" b="1" baseline="30000"/>
                  <a:t>0</a:t>
                </a:r>
                <a:endParaRPr lang="ru-RU" sz="2800" b="1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3061" y="206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?</a:t>
                </a:r>
              </a:p>
            </p:txBody>
          </p:sp>
        </p:grpSp>
        <p:sp>
          <p:nvSpPr>
            <p:cNvPr id="2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2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2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  <p:bldP spid="82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47800" y="1295400"/>
            <a:ext cx="6480175" cy="2827337"/>
            <a:chOff x="793" y="482"/>
            <a:chExt cx="4082" cy="1781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8196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8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9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1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 rot="-23897410">
                <a:off x="2076" y="1838"/>
                <a:ext cx="6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800" b="1" dirty="0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061" y="206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smtClean="0"/>
                  <a:t>45</a:t>
                </a:r>
                <a:r>
                  <a:rPr lang="ru-RU" sz="2800" b="1" baseline="30000" dirty="0" smtClean="0"/>
                  <a:t>0</a:t>
                </a:r>
                <a:endParaRPr lang="ru-RU" sz="2800" b="1" dirty="0"/>
              </a:p>
            </p:txBody>
          </p:sp>
        </p:grpSp>
        <p:sp>
          <p:nvSpPr>
            <p:cNvPr id="820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820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20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82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  <p:pic>
        <p:nvPicPr>
          <p:cNvPr id="8212" name="Picture 20" descr="BD21298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6092825"/>
            <a:ext cx="425450" cy="425450"/>
          </a:xfrm>
          <a:prstGeom prst="rect">
            <a:avLst/>
          </a:prstGeom>
          <a:noFill/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00113" y="620713"/>
            <a:ext cx="554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Решите задачу по чертежу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447800" y="1295400"/>
            <a:ext cx="6480175" cy="2827337"/>
            <a:chOff x="793" y="482"/>
            <a:chExt cx="4082" cy="1781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 rot="21310318">
                <a:off x="3169" y="1953"/>
                <a:ext cx="715" cy="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800" b="1" dirty="0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2039" y="178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/>
                  <a:t>?</a:t>
                </a:r>
              </a:p>
            </p:txBody>
          </p:sp>
        </p:grpSp>
        <p:sp>
          <p:nvSpPr>
            <p:cNvPr id="2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2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2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58888" y="1341438"/>
            <a:ext cx="6480175" cy="2827337"/>
            <a:chOff x="793" y="482"/>
            <a:chExt cx="4082" cy="1781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8196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8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9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1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 rot="-23897410">
                <a:off x="2076" y="1838"/>
                <a:ext cx="6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smtClean="0"/>
                  <a:t>107</a:t>
                </a:r>
                <a:r>
                  <a:rPr lang="ru-RU" sz="2800" b="1" baseline="30000" dirty="0" smtClean="0"/>
                  <a:t>0</a:t>
                </a:r>
                <a:endParaRPr lang="ru-RU" sz="2800" b="1" dirty="0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3061" y="206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?</a:t>
                </a:r>
              </a:p>
            </p:txBody>
          </p:sp>
        </p:grpSp>
        <p:sp>
          <p:nvSpPr>
            <p:cNvPr id="820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820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20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82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763713" y="4365625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dirty="0"/>
          </a:p>
        </p:txBody>
      </p:sp>
      <p:pic>
        <p:nvPicPr>
          <p:cNvPr id="8212" name="Picture 20" descr="BD21298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6092825"/>
            <a:ext cx="425450" cy="425450"/>
          </a:xfrm>
          <a:prstGeom prst="rect">
            <a:avLst/>
          </a:prstGeom>
          <a:noFill/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00113" y="620713"/>
            <a:ext cx="554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Решите задачу по чертежу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59632" y="1340768"/>
            <a:ext cx="6480175" cy="2827337"/>
            <a:chOff x="793" y="482"/>
            <a:chExt cx="4082" cy="1781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793" y="482"/>
              <a:ext cx="4082" cy="1451"/>
              <a:chOff x="839" y="1117"/>
              <a:chExt cx="4082" cy="1451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839" y="1117"/>
                <a:ext cx="4082" cy="1451"/>
                <a:chOff x="839" y="1117"/>
                <a:chExt cx="4082" cy="1451"/>
              </a:xfrm>
            </p:grpSpPr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72" y="1117"/>
                  <a:ext cx="1315" cy="140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Arc 6"/>
                <p:cNvSpPr>
                  <a:spLocks/>
                </p:cNvSpPr>
                <p:nvPr/>
              </p:nvSpPr>
              <p:spPr bwMode="auto">
                <a:xfrm>
                  <a:off x="2835" y="2160"/>
                  <a:ext cx="272" cy="3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rc 7"/>
                <p:cNvSpPr>
                  <a:spLocks/>
                </p:cNvSpPr>
                <p:nvPr/>
              </p:nvSpPr>
              <p:spPr bwMode="auto">
                <a:xfrm flipH="1">
                  <a:off x="2298" y="2251"/>
                  <a:ext cx="401" cy="31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171"/>
                    <a:gd name="T1" fmla="*/ 0 h 21600"/>
                    <a:gd name="T2" fmla="*/ 21171 w 21171"/>
                    <a:gd name="T3" fmla="*/ 17315 h 21600"/>
                    <a:gd name="T4" fmla="*/ 0 w 2117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171" h="21600" fill="none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</a:path>
                    <a:path w="21171" h="21600" stroke="0" extrusionOk="0">
                      <a:moveTo>
                        <a:pt x="-1" y="0"/>
                      </a:moveTo>
                      <a:cubicBezTo>
                        <a:pt x="10277" y="0"/>
                        <a:pt x="19131" y="7241"/>
                        <a:pt x="21170" y="1731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rc 9"/>
                <p:cNvSpPr>
                  <a:spLocks/>
                </p:cNvSpPr>
                <p:nvPr/>
              </p:nvSpPr>
              <p:spPr bwMode="auto">
                <a:xfrm flipH="1">
                  <a:off x="2200" y="2115"/>
                  <a:ext cx="610" cy="408"/>
                </a:xfrm>
                <a:custGeom>
                  <a:avLst/>
                  <a:gdLst>
                    <a:gd name="G0" fmla="+- 2602 0 0"/>
                    <a:gd name="G1" fmla="+- 21600 0 0"/>
                    <a:gd name="G2" fmla="+- 21600 0 0"/>
                    <a:gd name="T0" fmla="*/ 0 w 24202"/>
                    <a:gd name="T1" fmla="*/ 157 h 24257"/>
                    <a:gd name="T2" fmla="*/ 24038 w 24202"/>
                    <a:gd name="T3" fmla="*/ 24257 h 24257"/>
                    <a:gd name="T4" fmla="*/ 2602 w 24202"/>
                    <a:gd name="T5" fmla="*/ 21600 h 24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02" h="24257" fill="none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</a:path>
                    <a:path w="24202" h="24257" stroke="0" extrusionOk="0">
                      <a:moveTo>
                        <a:pt x="0" y="157"/>
                      </a:moveTo>
                      <a:cubicBezTo>
                        <a:pt x="863" y="52"/>
                        <a:pt x="1732" y="-1"/>
                        <a:pt x="2602" y="0"/>
                      </a:cubicBezTo>
                      <a:cubicBezTo>
                        <a:pt x="14531" y="0"/>
                        <a:pt x="24202" y="9670"/>
                        <a:pt x="24202" y="21600"/>
                      </a:cubicBezTo>
                      <a:cubicBezTo>
                        <a:pt x="24202" y="22488"/>
                        <a:pt x="24147" y="23375"/>
                        <a:pt x="24037" y="24256"/>
                      </a:cubicBezTo>
                      <a:lnTo>
                        <a:pt x="2602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4"/>
                <p:cNvSpPr>
                  <a:spLocks noChangeShapeType="1"/>
                </p:cNvSpPr>
                <p:nvPr/>
              </p:nvSpPr>
              <p:spPr bwMode="auto">
                <a:xfrm>
                  <a:off x="839" y="2523"/>
                  <a:ext cx="408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 rot="-23897410">
                <a:off x="2076" y="1838"/>
                <a:ext cx="6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smtClean="0"/>
                  <a:t>1</a:t>
                </a:r>
                <a:endParaRPr lang="ru-RU" sz="2800" b="1" dirty="0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3061" y="2069"/>
                <a:ext cx="4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/>
                  <a:t>?</a:t>
                </a:r>
              </a:p>
            </p:txBody>
          </p:sp>
        </p:grpSp>
        <p:sp>
          <p:nvSpPr>
            <p:cNvPr id="2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247" y="1888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2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07" y="572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en-US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D</a:t>
              </a:r>
              <a:endParaRPr lang="ru-RU" sz="3600" b="1" kern="1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381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С</a:t>
              </a:r>
            </a:p>
          </p:txBody>
        </p:sp>
        <p:sp>
          <p:nvSpPr>
            <p:cNvPr id="2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32" y="1933"/>
              <a:ext cx="2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b="1" kern="10">
                  <a:ln w="9525"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В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Контрольные  вопросы: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1700760"/>
            <a:ext cx="8748580" cy="440120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углы называем смежными? Как построить смежные углы?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Докажите, что сумма смежных углов равна 180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Докажите, что если два угла равны, то и смежные с ними углы тоже равны.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Какой угол называется прямым (острым, тупым)?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Докажите, что угол, смежный с прямым, есть прямой угол.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Смежные углы.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Решение задач.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708085"/>
            <a:ext cx="86410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из смежных углов на 32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больше другого. Найдите величину каждого угла.</a:t>
            </a:r>
            <a:endParaRPr kumimoji="0" lang="ru-RU" sz="2400" b="1" i="1" u="none" strike="noStrike" cap="none" normalizeH="0" baseline="3000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0" y="1772816"/>
            <a:ext cx="3951906" cy="2179404"/>
            <a:chOff x="179512" y="1268760"/>
            <a:chExt cx="3951906" cy="2179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2924944"/>
              <a:ext cx="367240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2159732" y="1448780"/>
              <a:ext cx="1656184" cy="12961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2924944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35896" y="1268760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2924944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95736" y="2924944"/>
              <a:ext cx="4443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211960" y="162880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4048" y="1628800"/>
            <a:ext cx="367240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 смежные,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= 32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24208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76056" y="2420888"/>
            <a:ext cx="2051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8080" y="2708900"/>
            <a:ext cx="177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3962400"/>
            <a:ext cx="417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</a:t>
            </a:r>
            <a:r>
              <a:rPr lang="ru-RU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, тогда  АОВ = 32+х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4419600"/>
            <a:ext cx="226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составим уравнение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4724400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+ (32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+x) = 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5029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32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=0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2x = 148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x=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943600"/>
            <a:ext cx="500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74, а   АОВ =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32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+74=106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624840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106,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оформления задач</a:t>
            </a:r>
            <a:endParaRPr lang="ru-RU" sz="36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2-конечная звезда 25"/>
          <p:cNvSpPr/>
          <p:nvPr/>
        </p:nvSpPr>
        <p:spPr>
          <a:xfrm>
            <a:off x="8229600" y="551729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>
          <a:xfrm>
            <a:off x="0" y="4038600"/>
            <a:ext cx="38100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3352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ВОС=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180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свойству смежных углов )</a:t>
            </a:r>
            <a:endParaRPr lang="ru-RU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459" grpId="0"/>
      <p:bldP spid="14" grpId="0"/>
      <p:bldP spid="19460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Решите самостоятельно: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438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С. 26 №6(1)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281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Смежные углы.</vt:lpstr>
      <vt:lpstr>Пример оформления задач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Математика</cp:lastModifiedBy>
  <cp:revision>10</cp:revision>
  <dcterms:modified xsi:type="dcterms:W3CDTF">2016-01-25T10:30:24Z</dcterms:modified>
</cp:coreProperties>
</file>